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0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7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CE1F815-AD97-4FA7-B131-2FD8C93FABD5}" type="datetimeFigureOut">
              <a:rPr lang="uk-UA" smtClean="0"/>
              <a:t>23.06.2010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77FCD7-3281-4CF7-AA5D-61A32D83348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1752600"/>
          </a:xfrm>
        </p:spPr>
        <p:txBody>
          <a:bodyPr/>
          <a:lstStyle/>
          <a:p>
            <a:r>
              <a:rPr lang="uk-UA" i="1" dirty="0" smtClean="0">
                <a:solidFill>
                  <a:schemeClr val="tx1"/>
                </a:solidFill>
              </a:rPr>
              <a:t>на тему:</a:t>
            </a:r>
          </a:p>
          <a:p>
            <a:r>
              <a:rPr lang="uk-UA" sz="3200" i="1" dirty="0" smtClean="0">
                <a:solidFill>
                  <a:schemeClr val="tx1"/>
                </a:solidFill>
              </a:rPr>
              <a:t>«Синтез комбінаційних схем та цифрових автоматів»</a:t>
            </a:r>
            <a:endParaRPr lang="uk-UA" sz="3200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/>
          <a:lstStyle/>
          <a:p>
            <a:r>
              <a:rPr lang="uk-UA" b="1" dirty="0" smtClean="0">
                <a:latin typeface="Segoe Print" pitchFamily="2" charset="0"/>
              </a:rPr>
              <a:t>Курсова робота</a:t>
            </a:r>
            <a:br>
              <a:rPr lang="uk-UA" b="1" dirty="0" smtClean="0">
                <a:latin typeface="Segoe Print" pitchFamily="2" charset="0"/>
              </a:rPr>
            </a:br>
            <a:r>
              <a:rPr lang="uk-UA" b="1" dirty="0" smtClean="0">
                <a:latin typeface="Segoe Print" pitchFamily="2" charset="0"/>
              </a:rPr>
              <a:t>з ПТЦА</a:t>
            </a:r>
            <a:endParaRPr lang="uk-UA" b="1" dirty="0"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5589240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Виконав</a:t>
            </a:r>
          </a:p>
          <a:p>
            <a:r>
              <a:rPr lang="uk-UA" dirty="0" smtClean="0"/>
              <a:t>Студент 2-го курсу, спец. КСМ</a:t>
            </a:r>
          </a:p>
          <a:p>
            <a:r>
              <a:rPr lang="uk-UA" dirty="0" err="1" smtClean="0"/>
              <a:t>Лендєл</a:t>
            </a:r>
            <a:r>
              <a:rPr lang="uk-UA" dirty="0" smtClean="0"/>
              <a:t> В.І</a:t>
            </a:r>
          </a:p>
        </p:txBody>
      </p:sp>
    </p:spTree>
    <p:extLst>
      <p:ext uri="{BB962C8B-B14F-4D97-AF65-F5344CB8AC3E}">
        <p14:creationId xmlns:p14="http://schemas.microsoft.com/office/powerpoint/2010/main" val="351433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6552728"/>
          </a:xfrm>
        </p:spPr>
        <p:txBody>
          <a:bodyPr/>
          <a:lstStyle/>
          <a:p>
            <a:pPr marL="44450" indent="222250" algn="just">
              <a:buNone/>
            </a:pPr>
            <a:r>
              <a:rPr lang="uk-UA" b="1" dirty="0" err="1" smtClean="0"/>
              <a:t>Мультиплексор</a:t>
            </a:r>
            <a:r>
              <a:rPr lang="uk-UA" dirty="0" smtClean="0"/>
              <a:t> </a:t>
            </a:r>
            <a:r>
              <a:rPr lang="uk-UA" dirty="0"/>
              <a:t>– комбінаційна логічна схема, яка являє собою керований перемикач, який </a:t>
            </a:r>
            <a:r>
              <a:rPr lang="uk-UA" dirty="0" err="1"/>
              <a:t>під’єднує</a:t>
            </a:r>
            <a:r>
              <a:rPr lang="uk-UA" dirty="0"/>
              <a:t> до виходу один із інформаційних входів даних. Номер під’єднаного входу дорівнює числу (адресі), яке визначається комбінацією логічних значень на входах керування. Крім інформаційних входів і входів керування, схема </a:t>
            </a:r>
            <a:r>
              <a:rPr lang="uk-UA" dirty="0" err="1"/>
              <a:t>мультиплексора</a:t>
            </a:r>
            <a:r>
              <a:rPr lang="uk-UA" dirty="0"/>
              <a:t> містить вхід дозволу, при подачі на який активного рівня, </a:t>
            </a:r>
            <a:r>
              <a:rPr lang="uk-UA" dirty="0" err="1"/>
              <a:t>мультиплексор</a:t>
            </a:r>
            <a:r>
              <a:rPr lang="uk-UA" dirty="0"/>
              <a:t> переходить в пасивний стан, при якому сигнал на виході зберігає постійне значення незалежно від значення інформаційних і керуючих сигналів. Число інформаційних входів у </a:t>
            </a:r>
            <a:r>
              <a:rPr lang="uk-UA" dirty="0" err="1"/>
              <a:t>мультиплексора</a:t>
            </a:r>
            <a:r>
              <a:rPr lang="uk-UA" dirty="0"/>
              <a:t> , як правило, є 2, 4, 8 або 16. Якщо, наприклад, у </a:t>
            </a:r>
            <a:r>
              <a:rPr lang="uk-UA" dirty="0" err="1"/>
              <a:t>мультиплексора</a:t>
            </a:r>
            <a:r>
              <a:rPr lang="uk-UA" dirty="0"/>
              <a:t> 16 входів і до кожного із них </a:t>
            </a:r>
            <a:r>
              <a:rPr lang="uk-UA" dirty="0" err="1"/>
              <a:t>під’єднано</a:t>
            </a:r>
            <a:r>
              <a:rPr lang="uk-UA" dirty="0"/>
              <a:t> 16 джерел числових сигналів – генераторів послідовних цифрових слів, то байти із будь-якого із них можна передавати на єдиний вихід.</a:t>
            </a:r>
          </a:p>
        </p:txBody>
      </p:sp>
    </p:spTree>
    <p:extLst>
      <p:ext uri="{BB962C8B-B14F-4D97-AF65-F5344CB8AC3E}">
        <p14:creationId xmlns:p14="http://schemas.microsoft.com/office/powerpoint/2010/main" val="13036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143000"/>
          </a:xfrm>
        </p:spPr>
        <p:txBody>
          <a:bodyPr/>
          <a:lstStyle/>
          <a:p>
            <a:r>
              <a:rPr lang="uk-UA" dirty="0" smtClean="0"/>
              <a:t>Синтез абстрактних автоматів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24744"/>
            <a:ext cx="8712968" cy="5544616"/>
          </a:xfrm>
        </p:spPr>
        <p:txBody>
          <a:bodyPr>
            <a:normAutofit fontScale="77500" lnSpcReduction="20000"/>
          </a:bodyPr>
          <a:lstStyle/>
          <a:p>
            <a:pPr marL="44450" indent="222250" algn="just">
              <a:buNone/>
            </a:pPr>
            <a:r>
              <a:rPr lang="uk-UA" b="1" dirty="0"/>
              <a:t>Цифровий автомат – </a:t>
            </a:r>
            <a:r>
              <a:rPr lang="uk-UA" dirty="0"/>
              <a:t>це пристрій, який здійснює приймання, зберігання і перетворення дискретної інформації за деяким алгоритмом.</a:t>
            </a:r>
          </a:p>
          <a:p>
            <a:pPr marL="44450" indent="222250" algn="just">
              <a:buNone/>
            </a:pPr>
            <a:r>
              <a:rPr lang="uk-UA" dirty="0"/>
              <a:t>За способом формування функції виходів розрізняють наступні типи автоматів:</a:t>
            </a:r>
            <a:r>
              <a:rPr lang="uk-UA" b="1" dirty="0"/>
              <a:t> автомат Мілі, автомат Мура.</a:t>
            </a:r>
            <a:endParaRPr lang="uk-UA" dirty="0"/>
          </a:p>
          <a:p>
            <a:pPr marL="44450" indent="222250" algn="just">
              <a:buNone/>
            </a:pPr>
            <a:r>
              <a:rPr lang="uk-UA" dirty="0"/>
              <a:t>В абстрактному автоматі Мілі функція виходів  задає відображення</a:t>
            </a:r>
            <a:r>
              <a:rPr lang="uk-UA" b="1" dirty="0"/>
              <a:t> (Х</a:t>
            </a:r>
            <a:r>
              <a:rPr lang="uk-UA" b="1" dirty="0">
                <a:sym typeface="Symbol"/>
              </a:rPr>
              <a:t></a:t>
            </a:r>
            <a:r>
              <a:rPr lang="uk-UA" b="1" dirty="0"/>
              <a:t>S)</a:t>
            </a:r>
            <a:r>
              <a:rPr lang="uk-UA" b="1" dirty="0">
                <a:sym typeface="Symbol"/>
              </a:rPr>
              <a:t></a:t>
            </a:r>
            <a:r>
              <a:rPr lang="en-US" b="1" dirty="0"/>
              <a:t>Y</a:t>
            </a:r>
            <a:r>
              <a:rPr lang="uk-UA" b="1" dirty="0"/>
              <a:t>.</a:t>
            </a:r>
            <a:endParaRPr lang="uk-UA" dirty="0"/>
          </a:p>
          <a:p>
            <a:pPr marL="44450" indent="222250" algn="just">
              <a:buNone/>
            </a:pPr>
            <a:r>
              <a:rPr lang="uk-UA" b="1" dirty="0"/>
              <a:t>Автомат Мілі характеризується системою рівнянь:</a:t>
            </a:r>
            <a:endParaRPr lang="uk-UA" dirty="0"/>
          </a:p>
          <a:p>
            <a:pPr marL="44450" indent="222250" algn="just">
              <a:buNone/>
            </a:pPr>
            <a:endParaRPr lang="uk-UA" dirty="0" smtClean="0"/>
          </a:p>
          <a:p>
            <a:pPr marL="44450" indent="222250" algn="just">
              <a:buNone/>
            </a:pPr>
            <a:endParaRPr lang="uk-UA" dirty="0"/>
          </a:p>
          <a:p>
            <a:pPr marL="44450" indent="222250" algn="just">
              <a:buNone/>
            </a:pPr>
            <a:r>
              <a:rPr lang="uk-UA" b="1" dirty="0"/>
              <a:t>Автомат Мура – системою рівнянь:</a:t>
            </a:r>
            <a:endParaRPr lang="uk-UA" dirty="0"/>
          </a:p>
          <a:p>
            <a:pPr marL="44450" indent="222250" algn="just">
              <a:buNone/>
            </a:pPr>
            <a:endParaRPr lang="uk-UA" b="1" dirty="0"/>
          </a:p>
          <a:p>
            <a:pPr marL="44450" indent="222250" algn="just">
              <a:buNone/>
            </a:pPr>
            <a:endParaRPr lang="uk-UA" dirty="0"/>
          </a:p>
          <a:p>
            <a:pPr marL="44450" indent="222250" algn="just">
              <a:buNone/>
            </a:pPr>
            <a:r>
              <a:rPr lang="uk-UA" b="1" dirty="0"/>
              <a:t>Синтез цифрових автоматів з пам’яттю можна розділити на наступні етапи:</a:t>
            </a:r>
            <a:endParaRPr lang="uk-UA" dirty="0"/>
          </a:p>
          <a:p>
            <a:pPr marL="44450" indent="222250" algn="just">
              <a:buNone/>
            </a:pPr>
            <a:r>
              <a:rPr lang="ru-RU" b="1" i="1" dirty="0"/>
              <a:t>1. </a:t>
            </a:r>
            <a:r>
              <a:rPr lang="uk-UA" b="1" i="1" dirty="0"/>
              <a:t>Кодування;</a:t>
            </a:r>
            <a:endParaRPr lang="uk-UA" dirty="0"/>
          </a:p>
          <a:p>
            <a:pPr marL="44450" indent="222250" algn="just">
              <a:buNone/>
            </a:pPr>
            <a:r>
              <a:rPr lang="uk-UA" b="1" i="1" dirty="0"/>
              <a:t>2. Вибір елементів пам’яті автомата;</a:t>
            </a:r>
            <a:endParaRPr lang="uk-UA" dirty="0"/>
          </a:p>
          <a:p>
            <a:pPr marL="44450" indent="222250" algn="just">
              <a:buNone/>
            </a:pPr>
            <a:r>
              <a:rPr lang="uk-UA" b="1" i="1" dirty="0"/>
              <a:t>3. Вибір структурно-повної системи елементів (типу автомата);</a:t>
            </a:r>
            <a:endParaRPr lang="uk-UA" dirty="0"/>
          </a:p>
          <a:p>
            <a:pPr marL="44450" indent="222250" algn="just">
              <a:buNone/>
            </a:pPr>
            <a:r>
              <a:rPr lang="uk-UA" b="1" i="1" dirty="0"/>
              <a:t>4. Побудова рівнянь </a:t>
            </a:r>
            <a:r>
              <a:rPr lang="uk-UA" b="1" i="1" dirty="0" err="1"/>
              <a:t>булевих</a:t>
            </a:r>
            <a:r>
              <a:rPr lang="uk-UA" b="1" i="1" dirty="0"/>
              <a:t> функцій виходів і збудження автомата;</a:t>
            </a:r>
            <a:endParaRPr lang="uk-UA" dirty="0"/>
          </a:p>
          <a:p>
            <a:pPr marL="44450" indent="222250" algn="just">
              <a:buNone/>
            </a:pPr>
            <a:r>
              <a:rPr lang="uk-UA" b="1" i="1" dirty="0"/>
              <a:t>5. Побудова функціональної схеми автомата</a:t>
            </a:r>
            <a:r>
              <a:rPr lang="uk-UA" b="1" i="1" dirty="0" smtClean="0"/>
              <a:t>.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06019"/>
              </p:ext>
            </p:extLst>
          </p:nvPr>
        </p:nvGraphicFramePr>
        <p:xfrm>
          <a:off x="395536" y="2636912"/>
          <a:ext cx="2160240" cy="34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Формула" r:id="rId3" imgW="1193760" imgH="203040" progId="Equation.3">
                  <p:embed/>
                </p:oleObj>
              </mc:Choice>
              <mc:Fallback>
                <p:oleObj name="Формула" r:id="rId3" imgW="11937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2636912"/>
                        <a:ext cx="2160240" cy="347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565393"/>
              </p:ext>
            </p:extLst>
          </p:nvPr>
        </p:nvGraphicFramePr>
        <p:xfrm>
          <a:off x="395536" y="2996952"/>
          <a:ext cx="2232248" cy="34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Формула" r:id="rId5" imgW="1307880" imgH="203040" progId="Equation.3">
                  <p:embed/>
                </p:oleObj>
              </mc:Choice>
              <mc:Fallback>
                <p:oleObj name="Формула" r:id="rId5" imgW="13078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6" y="2996952"/>
                        <a:ext cx="2232248" cy="347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262977"/>
              </p:ext>
            </p:extLst>
          </p:nvPr>
        </p:nvGraphicFramePr>
        <p:xfrm>
          <a:off x="395536" y="3585840"/>
          <a:ext cx="1656184" cy="34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7" imgW="901440" imgH="203040" progId="Equation.3">
                  <p:embed/>
                </p:oleObj>
              </mc:Choice>
              <mc:Fallback>
                <p:oleObj name="Формула" r:id="rId7" imgW="9014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536" y="3585840"/>
                        <a:ext cx="1656184" cy="347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900265"/>
              </p:ext>
            </p:extLst>
          </p:nvPr>
        </p:nvGraphicFramePr>
        <p:xfrm>
          <a:off x="395536" y="3861048"/>
          <a:ext cx="2304256" cy="34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Формула" r:id="rId9" imgW="1307880" imgH="203040" progId="Equation.3">
                  <p:embed/>
                </p:oleObj>
              </mc:Choice>
              <mc:Fallback>
                <p:oleObj name="Формула" r:id="rId9" imgW="13078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5536" y="3861048"/>
                        <a:ext cx="2304256" cy="347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01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3193" y="9004"/>
            <a:ext cx="6512511" cy="1143000"/>
          </a:xfrm>
        </p:spPr>
        <p:txBody>
          <a:bodyPr/>
          <a:lstStyle/>
          <a:p>
            <a:r>
              <a:rPr lang="uk-UA" dirty="0" smtClean="0"/>
              <a:t>Висновки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568952" cy="5400600"/>
          </a:xfrm>
        </p:spPr>
        <p:txBody>
          <a:bodyPr>
            <a:normAutofit lnSpcReduction="10000"/>
          </a:bodyPr>
          <a:lstStyle/>
          <a:p>
            <a:pPr marL="44450" indent="222250" algn="just">
              <a:buNone/>
            </a:pPr>
            <a:r>
              <a:rPr lang="uk-UA" dirty="0"/>
              <a:t>Головна задача і мета курсової роботи</a:t>
            </a:r>
            <a:r>
              <a:rPr lang="ru-RU" dirty="0"/>
              <a:t> ― </a:t>
            </a:r>
            <a:r>
              <a:rPr lang="uk-UA" dirty="0"/>
              <a:t>аналіз</a:t>
            </a:r>
            <a:r>
              <a:rPr lang="ru-RU" dirty="0"/>
              <a:t>, </a:t>
            </a:r>
            <a:r>
              <a:rPr lang="uk-UA" dirty="0"/>
              <a:t>синтез і структурне моделювання будь</a:t>
            </a:r>
            <a:r>
              <a:rPr lang="ru-RU" dirty="0"/>
              <a:t>-</a:t>
            </a:r>
            <a:r>
              <a:rPr lang="uk-UA" dirty="0"/>
              <a:t>яких дискретних скінчених систем</a:t>
            </a:r>
            <a:r>
              <a:rPr lang="ru-RU" dirty="0"/>
              <a:t>. </a:t>
            </a:r>
            <a:r>
              <a:rPr lang="uk-UA" dirty="0"/>
              <a:t>Розроблено універсальні</a:t>
            </a:r>
            <a:r>
              <a:rPr lang="ru-RU" dirty="0"/>
              <a:t> (</a:t>
            </a:r>
            <a:r>
              <a:rPr lang="uk-UA" dirty="0"/>
              <a:t>канонічні</a:t>
            </a:r>
            <a:r>
              <a:rPr lang="ru-RU" dirty="0"/>
              <a:t>) </a:t>
            </a:r>
            <a:r>
              <a:rPr lang="uk-UA" dirty="0"/>
              <a:t>форми представлення </a:t>
            </a:r>
            <a:r>
              <a:rPr lang="uk-UA" dirty="0" err="1"/>
              <a:t>булевих</a:t>
            </a:r>
            <a:r>
              <a:rPr lang="uk-UA" dirty="0"/>
              <a:t> функцій</a:t>
            </a:r>
            <a:r>
              <a:rPr lang="ru-RU" dirty="0"/>
              <a:t>, </a:t>
            </a:r>
            <a:r>
              <a:rPr lang="uk-UA" dirty="0"/>
              <a:t>які дають можливість одержати аналітичну форму довільної схеми безпосередньо з таблиць істинності</a:t>
            </a:r>
            <a:r>
              <a:rPr lang="ru-RU" dirty="0"/>
              <a:t>. </a:t>
            </a:r>
            <a:r>
              <a:rPr lang="uk-UA" dirty="0"/>
              <a:t>Ця форма надалі може бути мінімізована або спрощена</a:t>
            </a:r>
            <a:r>
              <a:rPr lang="ru-RU" dirty="0"/>
              <a:t>. </a:t>
            </a:r>
            <a:r>
              <a:rPr lang="uk-UA" dirty="0"/>
              <a:t>Оскільки множиною аналітичних представлень і множиною схем є взаємно однозначна відповідність</a:t>
            </a:r>
            <a:r>
              <a:rPr lang="ru-RU" dirty="0"/>
              <a:t>, </a:t>
            </a:r>
            <a:r>
              <a:rPr lang="uk-UA" dirty="0"/>
              <a:t>то пошук канонічної форми запису є початковим етапом синтезу логічних схем</a:t>
            </a:r>
            <a:r>
              <a:rPr lang="ru-RU" dirty="0"/>
              <a:t>. </a:t>
            </a:r>
            <a:r>
              <a:rPr lang="uk-UA" dirty="0"/>
              <a:t>Найбільше поширення одержала досконала диз’юнктивна нормальна форма </a:t>
            </a:r>
            <a:r>
              <a:rPr lang="ru-RU" dirty="0"/>
              <a:t>(</a:t>
            </a:r>
            <a:r>
              <a:rPr lang="uk-UA" dirty="0"/>
              <a:t>ДДНФ</a:t>
            </a:r>
            <a:r>
              <a:rPr lang="ru-RU" dirty="0"/>
              <a:t>) </a:t>
            </a:r>
            <a:r>
              <a:rPr lang="uk-UA" dirty="0"/>
              <a:t>і досконала </a:t>
            </a:r>
            <a:r>
              <a:rPr lang="uk-UA" dirty="0" err="1"/>
              <a:t>кон’юнктивна</a:t>
            </a:r>
            <a:r>
              <a:rPr lang="uk-UA" dirty="0"/>
              <a:t> нормальна форма </a:t>
            </a:r>
            <a:r>
              <a:rPr lang="ru-RU" dirty="0"/>
              <a:t>(</a:t>
            </a:r>
            <a:r>
              <a:rPr lang="uk-UA" dirty="0"/>
              <a:t>ДКНФ</a:t>
            </a:r>
            <a:r>
              <a:rPr lang="ru-RU" dirty="0"/>
              <a:t>), </a:t>
            </a:r>
            <a:r>
              <a:rPr lang="uk-UA" dirty="0"/>
              <a:t>а важливим етапом проектування комп’ютерних схем стала мінімізація </a:t>
            </a:r>
            <a:r>
              <a:rPr lang="uk-UA" dirty="0" err="1"/>
              <a:t>булевих</a:t>
            </a:r>
            <a:r>
              <a:rPr lang="uk-UA" dirty="0"/>
              <a:t> функцій</a:t>
            </a:r>
            <a:r>
              <a:rPr lang="ru-RU" dirty="0"/>
              <a:t>, </a:t>
            </a:r>
            <a:r>
              <a:rPr lang="uk-UA" dirty="0"/>
              <a:t>тобто знаходження їхніх виражень з мінімальним числом букв</a:t>
            </a:r>
            <a:r>
              <a:rPr lang="ru-RU" dirty="0"/>
              <a:t>, </a:t>
            </a:r>
            <a:r>
              <a:rPr lang="uk-UA" dirty="0"/>
              <a:t>що забезпечує побудову економічних схем комп’ютерів</a:t>
            </a:r>
            <a:r>
              <a:rPr lang="ru-RU" dirty="0"/>
              <a:t>.</a:t>
            </a:r>
            <a:endParaRPr lang="uk-UA" dirty="0"/>
          </a:p>
          <a:p>
            <a:pPr marL="44450" indent="222250" algn="just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9808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700" y="9672"/>
            <a:ext cx="6512511" cy="1143000"/>
          </a:xfrm>
        </p:spPr>
        <p:txBody>
          <a:bodyPr/>
          <a:lstStyle/>
          <a:p>
            <a:r>
              <a:rPr lang="uk-UA" dirty="0" smtClean="0"/>
              <a:t>Вступ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980728"/>
            <a:ext cx="8640960" cy="5688632"/>
          </a:xfrm>
        </p:spPr>
        <p:txBody>
          <a:bodyPr>
            <a:noAutofit/>
          </a:bodyPr>
          <a:lstStyle/>
          <a:p>
            <a:pPr marL="44450" indent="311150" algn="just">
              <a:buNone/>
            </a:pPr>
            <a:r>
              <a:rPr lang="uk-UA" sz="1500" dirty="0" smtClean="0"/>
              <a:t>Теоретичною </a:t>
            </a:r>
            <a:r>
              <a:rPr lang="uk-UA" sz="1500" dirty="0"/>
              <a:t>основою сучасної комп’ютерної техніки є алгебра логіки – наука, яка використовує математичні методи для розв’язання логічних задач. Алгебру логіки називають </a:t>
            </a:r>
            <a:r>
              <a:rPr lang="uk-UA" sz="1500" dirty="0" err="1"/>
              <a:t>булевою</a:t>
            </a:r>
            <a:r>
              <a:rPr lang="uk-UA" sz="1500" dirty="0"/>
              <a:t> на честь англійського математика </a:t>
            </a:r>
            <a:r>
              <a:rPr lang="uk-UA" sz="1500" dirty="0" err="1"/>
              <a:t>Дж.Буля</a:t>
            </a:r>
            <a:r>
              <a:rPr lang="uk-UA" sz="1500" dirty="0"/>
              <a:t>, який вніс найбільший вклад у розвиток цієї науки.</a:t>
            </a:r>
          </a:p>
          <a:p>
            <a:pPr marL="44450" indent="311150" algn="just">
              <a:buNone/>
            </a:pPr>
            <a:r>
              <a:rPr lang="uk-UA" sz="1500" dirty="0"/>
              <a:t>Основним предметом </a:t>
            </a:r>
            <a:r>
              <a:rPr lang="uk-UA" sz="1500" dirty="0" err="1"/>
              <a:t>булевої</a:t>
            </a:r>
            <a:r>
              <a:rPr lang="uk-UA" sz="1500" dirty="0"/>
              <a:t> алгебри є висловлювання – просте твердження, про яке можна однозначно сказати: істинне воно (позначають символом 1) або хибне (позначають символом 0). Прості висловлювання називають змінними (аргументами). За допомогою логічних зв’язків </a:t>
            </a:r>
            <a:r>
              <a:rPr lang="en-US" sz="1500" dirty="0"/>
              <a:t>NOT</a:t>
            </a:r>
            <a:r>
              <a:rPr lang="uk-UA" sz="1500" dirty="0"/>
              <a:t>, </a:t>
            </a:r>
            <a:r>
              <a:rPr lang="en-US" sz="1500" dirty="0"/>
              <a:t>OR</a:t>
            </a:r>
            <a:r>
              <a:rPr lang="uk-UA" sz="1500" dirty="0"/>
              <a:t>, </a:t>
            </a:r>
            <a:r>
              <a:rPr lang="en-US" sz="1500" dirty="0"/>
              <a:t>AND</a:t>
            </a:r>
            <a:r>
              <a:rPr lang="uk-UA" sz="1500" dirty="0"/>
              <a:t>, </a:t>
            </a:r>
            <a:r>
              <a:rPr lang="en-US" sz="1500" dirty="0"/>
              <a:t>XOR </a:t>
            </a:r>
            <a:r>
              <a:rPr lang="uk-UA" sz="1500" dirty="0"/>
              <a:t>будують складні висловлювання, які називають </a:t>
            </a:r>
            <a:r>
              <a:rPr lang="uk-UA" sz="1500" dirty="0" err="1"/>
              <a:t>булевими</a:t>
            </a:r>
            <a:r>
              <a:rPr lang="uk-UA" sz="1500" dirty="0"/>
              <a:t> (логічними) функціями.</a:t>
            </a:r>
          </a:p>
          <a:p>
            <a:pPr marL="44450" indent="311150" algn="just">
              <a:buNone/>
            </a:pPr>
            <a:r>
              <a:rPr lang="uk-UA" sz="1500" dirty="0"/>
              <a:t>Головна задача алгебри логіки – аналіз, синтез і структурне моделювання будь-яких дискретних скінченних систем. Апарат </a:t>
            </a:r>
            <a:r>
              <a:rPr lang="uk-UA" sz="1500" dirty="0" err="1"/>
              <a:t>булевої</a:t>
            </a:r>
            <a:r>
              <a:rPr lang="uk-UA" sz="1500" dirty="0"/>
              <a:t> алгебри поширюється на об’єкти найрізноманітнішої природи, тільки б вони характеризувалися двома значеннями або станами: контакт увімкнений або вимкнений, наявність високого чи низького рівня електричної напруги, виконання або невиконання деякої умови роботи та ін.</a:t>
            </a:r>
          </a:p>
          <a:p>
            <a:pPr marL="44450" indent="311150" algn="just">
              <a:buNone/>
            </a:pPr>
            <a:r>
              <a:rPr lang="uk-UA" sz="1500" dirty="0"/>
              <a:t>Використання апарата алгебри логіки в комп’ютерній техніці засноване на тому, що цифрові елементи характеризуються двома станами і через це можуть бути описані </a:t>
            </a:r>
            <a:r>
              <a:rPr lang="uk-UA" sz="1500" dirty="0" err="1"/>
              <a:t>булевими</a:t>
            </a:r>
            <a:r>
              <a:rPr lang="uk-UA" sz="1500" dirty="0"/>
              <a:t> функціями.</a:t>
            </a:r>
          </a:p>
          <a:p>
            <a:pPr marL="44450" indent="311150" algn="just">
              <a:buNone/>
            </a:pPr>
            <a:r>
              <a:rPr lang="uk-UA" sz="1500" dirty="0"/>
              <a:t>Важливим етапом проектування комп’ютерних схем є мінімізація </a:t>
            </a:r>
            <a:r>
              <a:rPr lang="uk-UA" sz="1500" dirty="0" err="1"/>
              <a:t>булевих</a:t>
            </a:r>
            <a:r>
              <a:rPr lang="uk-UA" sz="1500" dirty="0"/>
              <a:t> функцій, тобто знаходження їх виражень з мінімальним числом букв. Мінімізація забезпечує побудову економніших схем комп’ютерів.</a:t>
            </a:r>
          </a:p>
          <a:p>
            <a:pPr marL="44450" indent="311150" algn="just">
              <a:buNone/>
            </a:pPr>
            <a:r>
              <a:rPr lang="uk-UA" sz="1500" dirty="0"/>
              <a:t>Метою даної курсової роботи є розв’язок поставлених завдань з використанням аксіом та законів алгебри логіки та закріплення навиків мінімізації </a:t>
            </a:r>
            <a:r>
              <a:rPr lang="uk-UA" sz="1500" dirty="0" err="1"/>
              <a:t>булевих</a:t>
            </a:r>
            <a:r>
              <a:rPr lang="uk-UA" sz="1500" dirty="0"/>
              <a:t> функцій різними методами. Завершальним етапом роботи є синтез цифрового автомата Мілі.</a:t>
            </a:r>
          </a:p>
        </p:txBody>
      </p:sp>
    </p:spTree>
    <p:extLst>
      <p:ext uri="{BB962C8B-B14F-4D97-AF65-F5344CB8AC3E}">
        <p14:creationId xmlns:p14="http://schemas.microsoft.com/office/powerpoint/2010/main" val="222627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3696"/>
            <a:ext cx="9144000" cy="1143000"/>
          </a:xfrm>
        </p:spPr>
        <p:txBody>
          <a:bodyPr/>
          <a:lstStyle/>
          <a:p>
            <a:r>
              <a:rPr lang="uk-UA" dirty="0" smtClean="0"/>
              <a:t>Фіктивні аргументи функції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700808"/>
            <a:ext cx="8568952" cy="2232248"/>
          </a:xfrm>
        </p:spPr>
        <p:txBody>
          <a:bodyPr>
            <a:normAutofit/>
          </a:bodyPr>
          <a:lstStyle/>
          <a:p>
            <a:pPr marL="44450" indent="222250">
              <a:buNone/>
            </a:pPr>
            <a:r>
              <a:rPr lang="uk-UA" sz="2400" dirty="0">
                <a:latin typeface="Trebuchet MS (Основной текст)"/>
                <a:cs typeface="Times New Roman" pitchFamily="18" charset="0"/>
              </a:rPr>
              <a:t>Кажуть, що </a:t>
            </a:r>
            <a:r>
              <a:rPr lang="uk-UA" sz="2400" dirty="0" smtClean="0">
                <a:latin typeface="Trebuchet MS (Основной текст)"/>
                <a:cs typeface="Times New Roman" pitchFamily="18" charset="0"/>
              </a:rPr>
              <a:t>функція                       істотно </a:t>
            </a:r>
            <a:r>
              <a:rPr lang="uk-UA" sz="2400" dirty="0">
                <a:latin typeface="Trebuchet MS (Основной текст)"/>
                <a:cs typeface="Times New Roman" pitchFamily="18" charset="0"/>
              </a:rPr>
              <a:t>не залежить від </a:t>
            </a:r>
            <a:r>
              <a:rPr lang="uk-UA" sz="2400" dirty="0" smtClean="0">
                <a:latin typeface="Trebuchet MS (Основной текст)"/>
                <a:cs typeface="Times New Roman" pitchFamily="18" charset="0"/>
              </a:rPr>
              <a:t>змінної   , якщо:</a:t>
            </a:r>
          </a:p>
          <a:p>
            <a:pPr marL="44450" indent="222250">
              <a:buNone/>
            </a:pPr>
            <a:endParaRPr lang="en-US" sz="2400" dirty="0" smtClean="0">
              <a:latin typeface="Trebuchet MS (Основной текст)"/>
              <a:cs typeface="Times New Roman" pitchFamily="18" charset="0"/>
            </a:endParaRPr>
          </a:p>
          <a:p>
            <a:pPr marL="44450" indent="222250">
              <a:buNone/>
            </a:pPr>
            <a:r>
              <a:rPr lang="uk-UA" sz="2400" dirty="0" smtClean="0">
                <a:latin typeface="Trebuchet MS (Основной текст)"/>
                <a:cs typeface="Times New Roman" pitchFamily="18" charset="0"/>
              </a:rPr>
              <a:t>У </a:t>
            </a:r>
            <a:r>
              <a:rPr lang="uk-UA" sz="2400" dirty="0">
                <a:latin typeface="Trebuchet MS (Основной текст)"/>
                <a:cs typeface="Times New Roman" pitchFamily="18" charset="0"/>
              </a:rPr>
              <a:t>цьому випадку змінну  називають неістотною змінною, у протилежному випадку – істотною</a:t>
            </a:r>
            <a:r>
              <a:rPr lang="uk-UA" sz="2400" dirty="0" smtClean="0">
                <a:latin typeface="Trebuchet MS (Основной текст)"/>
                <a:cs typeface="Times New Roman" pitchFamily="18" charset="0"/>
              </a:rPr>
              <a:t>.</a:t>
            </a:r>
            <a:endParaRPr lang="uk-UA" sz="2400" dirty="0">
              <a:latin typeface="Trebuchet MS (Основной текст)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638937"/>
              </p:ext>
            </p:extLst>
          </p:nvPr>
        </p:nvGraphicFramePr>
        <p:xfrm>
          <a:off x="3491880" y="1760240"/>
          <a:ext cx="1800200" cy="372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3" imgW="1384200" imgH="228600" progId="Equation.3">
                  <p:embed/>
                </p:oleObj>
              </mc:Choice>
              <mc:Fallback>
                <p:oleObj name="Формула" r:id="rId3" imgW="1384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1880" y="1760240"/>
                        <a:ext cx="1800200" cy="372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397458"/>
              </p:ext>
            </p:extLst>
          </p:nvPr>
        </p:nvGraphicFramePr>
        <p:xfrm>
          <a:off x="1475656" y="2090564"/>
          <a:ext cx="288032" cy="402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5" imgW="177480" imgH="228600" progId="Equation.3">
                  <p:embed/>
                </p:oleObj>
              </mc:Choice>
              <mc:Fallback>
                <p:oleObj name="Формула" r:id="rId5" imgW="1774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5656" y="2090564"/>
                        <a:ext cx="288032" cy="4023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954206"/>
              </p:ext>
            </p:extLst>
          </p:nvPr>
        </p:nvGraphicFramePr>
        <p:xfrm>
          <a:off x="467544" y="2492896"/>
          <a:ext cx="7056784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7" imgW="4698720" imgH="228600" progId="Equation.3">
                  <p:embed/>
                </p:oleObj>
              </mc:Choice>
              <mc:Fallback>
                <p:oleObj name="Формула" r:id="rId7" imgW="46987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544" y="2492896"/>
                        <a:ext cx="7056784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093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0180" cy="1143000"/>
          </a:xfrm>
        </p:spPr>
        <p:txBody>
          <a:bodyPr/>
          <a:lstStyle/>
          <a:p>
            <a:r>
              <a:rPr lang="uk-UA" dirty="0" smtClean="0"/>
              <a:t>Представлення </a:t>
            </a:r>
            <a:r>
              <a:rPr lang="uk-UA" dirty="0" err="1" smtClean="0"/>
              <a:t>булевих</a:t>
            </a:r>
            <a:r>
              <a:rPr lang="uk-UA" dirty="0" smtClean="0"/>
              <a:t> функцій у вигляді канонічних форм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060848"/>
            <a:ext cx="8856984" cy="4608512"/>
          </a:xfrm>
        </p:spPr>
        <p:txBody>
          <a:bodyPr/>
          <a:lstStyle/>
          <a:p>
            <a:pPr marL="44450" indent="222250">
              <a:buNone/>
            </a:pPr>
            <a:r>
              <a:rPr lang="ru-RU" dirty="0" err="1"/>
              <a:t>Диз’юнкція</a:t>
            </a:r>
            <a:r>
              <a:rPr lang="ru-RU" dirty="0"/>
              <a:t> </a:t>
            </a:r>
            <a:r>
              <a:rPr lang="uk-UA" dirty="0"/>
              <a:t>вигляду</a:t>
            </a:r>
            <a:r>
              <a:rPr lang="ru-RU" dirty="0"/>
              <a:t>:</a:t>
            </a:r>
            <a:endParaRPr lang="uk-UA" dirty="0"/>
          </a:p>
          <a:p>
            <a:pPr marL="44450" indent="222250">
              <a:buNone/>
            </a:pPr>
            <a:r>
              <a:rPr lang="en-US" dirty="0" smtClean="0"/>
              <a:t>                        ,</a:t>
            </a:r>
            <a:endParaRPr lang="uk-UA" dirty="0"/>
          </a:p>
          <a:p>
            <a:pPr marL="44450" indent="222250">
              <a:buNone/>
            </a:pPr>
            <a:r>
              <a:rPr lang="uk-UA" dirty="0"/>
              <a:t>д</a:t>
            </a:r>
            <a:r>
              <a:rPr lang="uk-UA" dirty="0" smtClean="0"/>
              <a:t>е                     – </a:t>
            </a:r>
            <a:r>
              <a:rPr lang="uk-UA" dirty="0"/>
              <a:t>усі конституанти одиниці </a:t>
            </a:r>
            <a:r>
              <a:rPr lang="uk-UA" dirty="0" smtClean="0"/>
              <a:t>функції </a:t>
            </a:r>
            <a:r>
              <a:rPr lang="en-US" i="1" dirty="0" smtClean="0"/>
              <a:t>F</a:t>
            </a:r>
            <a:r>
              <a:rPr lang="en-US" dirty="0" smtClean="0"/>
              <a:t>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b="1" i="1" dirty="0" err="1"/>
              <a:t>доско</a:t>
            </a:r>
            <a:r>
              <a:rPr lang="uk-UA" b="1" i="1" dirty="0"/>
              <a:t>­</a:t>
            </a:r>
            <a:r>
              <a:rPr lang="ru-RU" b="1" i="1" dirty="0" err="1"/>
              <a:t>налою</a:t>
            </a:r>
            <a:r>
              <a:rPr lang="ru-RU" b="1" i="1" dirty="0"/>
              <a:t> </a:t>
            </a:r>
            <a:r>
              <a:rPr lang="ru-RU" b="1" i="1" dirty="0" err="1"/>
              <a:t>диз’юнк</a:t>
            </a:r>
            <a:r>
              <a:rPr lang="uk-UA" b="1" i="1" dirty="0"/>
              <a:t>­</a:t>
            </a:r>
            <a:r>
              <a:rPr lang="ru-RU" b="1" i="1" dirty="0" err="1"/>
              <a:t>тивною</a:t>
            </a:r>
            <a:r>
              <a:rPr lang="ru-RU" b="1" i="1" dirty="0"/>
              <a:t> нормальною формою</a:t>
            </a:r>
            <a:r>
              <a:rPr lang="ru-RU" dirty="0"/>
              <a:t> (ДДНФ</a:t>
            </a:r>
            <a:r>
              <a:rPr lang="ru-RU" dirty="0" smtClean="0"/>
              <a:t>).</a:t>
            </a:r>
          </a:p>
          <a:p>
            <a:pPr marL="44450" indent="222250">
              <a:buNone/>
            </a:pPr>
            <a:r>
              <a:rPr lang="uk-UA" dirty="0"/>
              <a:t>Кон’юнкція вигляду:</a:t>
            </a:r>
          </a:p>
          <a:p>
            <a:pPr marL="44450" indent="222250">
              <a:buNone/>
            </a:pPr>
            <a:endParaRPr lang="uk-UA" dirty="0"/>
          </a:p>
          <a:p>
            <a:pPr marL="44450" indent="222250">
              <a:buNone/>
            </a:pPr>
            <a:r>
              <a:rPr lang="uk-UA" dirty="0"/>
              <a:t>де </a:t>
            </a:r>
            <a:r>
              <a:rPr lang="uk-UA" dirty="0" smtClean="0"/>
              <a:t>                     – </a:t>
            </a:r>
            <a:r>
              <a:rPr lang="uk-UA" dirty="0"/>
              <a:t>усі </a:t>
            </a:r>
            <a:r>
              <a:rPr lang="uk-UA" dirty="0" err="1"/>
              <a:t>конституенти</a:t>
            </a:r>
            <a:r>
              <a:rPr lang="uk-UA" dirty="0"/>
              <a:t> нуля функції </a:t>
            </a:r>
            <a:r>
              <a:rPr lang="en-US" i="1" dirty="0" smtClean="0"/>
              <a:t>F</a:t>
            </a:r>
            <a:r>
              <a:rPr lang="uk-UA" dirty="0" smtClean="0"/>
              <a:t>, </a:t>
            </a:r>
            <a:r>
              <a:rPr lang="ru-RU" dirty="0" err="1"/>
              <a:t>називається</a:t>
            </a:r>
            <a:r>
              <a:rPr lang="ru-RU" dirty="0"/>
              <a:t> </a:t>
            </a:r>
            <a:r>
              <a:rPr lang="ru-RU" b="1" i="1" dirty="0" err="1"/>
              <a:t>доскона</a:t>
            </a:r>
            <a:r>
              <a:rPr lang="uk-UA" b="1" i="1" dirty="0"/>
              <a:t>­</a:t>
            </a:r>
            <a:r>
              <a:rPr lang="ru-RU" b="1" i="1" dirty="0" err="1"/>
              <a:t>лою</a:t>
            </a:r>
            <a:r>
              <a:rPr lang="ru-RU" b="1" i="1" dirty="0"/>
              <a:t> </a:t>
            </a:r>
            <a:r>
              <a:rPr lang="uk-UA" b="1" i="1" dirty="0" err="1"/>
              <a:t>кон</a:t>
            </a:r>
            <a:r>
              <a:rPr lang="ru-RU" b="1" i="1" dirty="0"/>
              <a:t>’</a:t>
            </a:r>
            <a:r>
              <a:rPr lang="ru-RU" b="1" i="1" dirty="0" err="1"/>
              <a:t>юнк</a:t>
            </a:r>
            <a:r>
              <a:rPr lang="uk-UA" b="1" i="1" dirty="0"/>
              <a:t>­</a:t>
            </a:r>
            <a:r>
              <a:rPr lang="ru-RU" b="1" i="1" dirty="0" err="1"/>
              <a:t>тивною</a:t>
            </a:r>
            <a:r>
              <a:rPr lang="ru-RU" b="1" i="1" dirty="0"/>
              <a:t> нормальною формою</a:t>
            </a:r>
            <a:r>
              <a:rPr lang="ru-RU" dirty="0"/>
              <a:t> (Д</a:t>
            </a:r>
            <a:r>
              <a:rPr lang="uk-UA" dirty="0"/>
              <a:t>К</a:t>
            </a:r>
            <a:r>
              <a:rPr lang="ru-RU" dirty="0"/>
              <a:t>НФ</a:t>
            </a:r>
            <a:r>
              <a:rPr lang="ru-RU" dirty="0" smtClean="0"/>
              <a:t>).</a:t>
            </a:r>
          </a:p>
          <a:p>
            <a:pPr marL="44450" indent="222250">
              <a:buNone/>
            </a:pPr>
            <a:r>
              <a:rPr lang="ru-RU" b="1" dirty="0"/>
              <a:t> </a:t>
            </a:r>
            <a:r>
              <a:rPr lang="uk-UA" dirty="0"/>
              <a:t>Канонічний поліном </a:t>
            </a:r>
            <a:r>
              <a:rPr lang="uk-UA" dirty="0" err="1"/>
              <a:t>Жегалкіна</a:t>
            </a:r>
            <a:r>
              <a:rPr lang="uk-UA" dirty="0"/>
              <a:t> – це поліном вигляду</a:t>
            </a:r>
            <a:r>
              <a:rPr lang="en-US" dirty="0"/>
              <a:t>:</a:t>
            </a:r>
            <a:endParaRPr lang="uk-UA" dirty="0"/>
          </a:p>
          <a:p>
            <a:pPr marL="44450" indent="222250">
              <a:buNone/>
            </a:pPr>
            <a:endParaRPr lang="uk-UA" dirty="0"/>
          </a:p>
          <a:p>
            <a:pPr marL="44450" indent="222250">
              <a:buNone/>
            </a:pPr>
            <a:endParaRPr lang="uk-UA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94783"/>
              </p:ext>
            </p:extLst>
          </p:nvPr>
        </p:nvGraphicFramePr>
        <p:xfrm>
          <a:off x="251520" y="2581920"/>
          <a:ext cx="2214860" cy="415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Формула" r:id="rId3" imgW="1549080" imgH="253800" progId="Equation.3">
                  <p:embed/>
                </p:oleObj>
              </mc:Choice>
              <mc:Fallback>
                <p:oleObj name="Формула" r:id="rId3" imgW="154908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2581920"/>
                        <a:ext cx="2214860" cy="415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272620"/>
              </p:ext>
            </p:extLst>
          </p:nvPr>
        </p:nvGraphicFramePr>
        <p:xfrm>
          <a:off x="899592" y="3013968"/>
          <a:ext cx="1656184" cy="415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Формула" r:id="rId5" imgW="1155600" imgH="253800" progId="Equation.3">
                  <p:embed/>
                </p:oleObj>
              </mc:Choice>
              <mc:Fallback>
                <p:oleObj name="Формула" r:id="rId5" imgW="11556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9592" y="3013968"/>
                        <a:ext cx="1656184" cy="415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287144"/>
              </p:ext>
            </p:extLst>
          </p:nvPr>
        </p:nvGraphicFramePr>
        <p:xfrm>
          <a:off x="251520" y="4543152"/>
          <a:ext cx="2160240" cy="398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Формула" r:id="rId7" imgW="1371600" imgH="253800" progId="Equation.3">
                  <p:embed/>
                </p:oleObj>
              </mc:Choice>
              <mc:Fallback>
                <p:oleObj name="Формула" r:id="rId7" imgW="13716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520" y="4543152"/>
                        <a:ext cx="2160240" cy="3980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397614"/>
              </p:ext>
            </p:extLst>
          </p:nvPr>
        </p:nvGraphicFramePr>
        <p:xfrm>
          <a:off x="899592" y="4974754"/>
          <a:ext cx="17842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9" imgW="1143000" imgH="253800" progId="Equation.3">
                  <p:embed/>
                </p:oleObj>
              </mc:Choice>
              <mc:Fallback>
                <p:oleObj name="Формула" r:id="rId9" imgW="11430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9592" y="4974754"/>
                        <a:ext cx="178427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379640"/>
              </p:ext>
            </p:extLst>
          </p:nvPr>
        </p:nvGraphicFramePr>
        <p:xfrm>
          <a:off x="179388" y="6165304"/>
          <a:ext cx="86407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Формула" r:id="rId11" imgW="6070320" imgH="228600" progId="Equation.3">
                  <p:embed/>
                </p:oleObj>
              </mc:Choice>
              <mc:Fallback>
                <p:oleObj name="Формула" r:id="rId11" imgW="6070320" imgH="22860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6165304"/>
                        <a:ext cx="8640762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716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9004"/>
            <a:ext cx="9144000" cy="1143000"/>
          </a:xfrm>
        </p:spPr>
        <p:txBody>
          <a:bodyPr/>
          <a:lstStyle/>
          <a:p>
            <a:r>
              <a:rPr lang="uk-UA" dirty="0" smtClean="0"/>
              <a:t>Розклад </a:t>
            </a:r>
            <a:r>
              <a:rPr lang="uk-UA" dirty="0" err="1" smtClean="0"/>
              <a:t>Шеннона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358341"/>
              </p:ext>
            </p:extLst>
          </p:nvPr>
        </p:nvGraphicFramePr>
        <p:xfrm>
          <a:off x="179512" y="1268760"/>
          <a:ext cx="3917280" cy="53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Формула" r:id="rId3" imgW="2793960" imgH="355320" progId="Equation.3">
                  <p:embed/>
                </p:oleObj>
              </mc:Choice>
              <mc:Fallback>
                <p:oleObj name="Формула" r:id="rId3" imgW="2793960" imgH="3553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12" y="1268760"/>
                        <a:ext cx="3917280" cy="537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916832"/>
            <a:ext cx="862711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827584" y="1916832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1702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3752" cy="1143000"/>
          </a:xfrm>
        </p:spPr>
        <p:txBody>
          <a:bodyPr/>
          <a:lstStyle/>
          <a:p>
            <a:r>
              <a:rPr lang="uk-UA" dirty="0" smtClean="0"/>
              <a:t>Повнота системи логічних функцій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700808"/>
            <a:ext cx="8712968" cy="4968552"/>
          </a:xfrm>
        </p:spPr>
        <p:txBody>
          <a:bodyPr/>
          <a:lstStyle/>
          <a:p>
            <a:pPr marL="44450" indent="222250" algn="just">
              <a:buNone/>
            </a:pPr>
            <a:r>
              <a:rPr lang="uk-UA" b="1" dirty="0"/>
              <a:t>Теорема </a:t>
            </a:r>
            <a:r>
              <a:rPr lang="uk-UA" b="1" dirty="0" err="1"/>
              <a:t>Поста-Яблонського</a:t>
            </a:r>
            <a:r>
              <a:rPr lang="uk-UA" b="1" dirty="0"/>
              <a:t>.</a:t>
            </a:r>
            <a:r>
              <a:rPr lang="uk-UA" dirty="0"/>
              <a:t> Для того щоб система логічних функцій була </a:t>
            </a:r>
            <a:r>
              <a:rPr lang="uk-UA" b="1" dirty="0"/>
              <a:t>повною</a:t>
            </a:r>
            <a:r>
              <a:rPr lang="uk-UA" dirty="0"/>
              <a:t>, необхідно і достатньо, щоб вона містила хоча би одну функцію, що: не зберігає нуль, не зберігає одиницю, не є </a:t>
            </a:r>
            <a:r>
              <a:rPr lang="uk-UA" dirty="0" err="1"/>
              <a:t>самодвоїстою</a:t>
            </a:r>
            <a:r>
              <a:rPr lang="uk-UA" dirty="0"/>
              <a:t>, не є лінійною, не є монотонною.</a:t>
            </a:r>
          </a:p>
          <a:p>
            <a:pPr marL="44450" indent="222250" algn="just">
              <a:buNone/>
            </a:pPr>
            <a:r>
              <a:rPr lang="uk-UA" dirty="0"/>
              <a:t>Система логічних функцій  називається </a:t>
            </a:r>
            <a:r>
              <a:rPr lang="uk-UA" b="1" dirty="0"/>
              <a:t>повною</a:t>
            </a:r>
            <a:r>
              <a:rPr lang="uk-UA" dirty="0"/>
              <a:t>, якщо будь-яка логічна функція може бути виражена через функції  з допомогою суперпозиції цих функції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5456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143000"/>
          </a:xfrm>
        </p:spPr>
        <p:txBody>
          <a:bodyPr/>
          <a:lstStyle/>
          <a:p>
            <a:r>
              <a:rPr lang="uk-UA" dirty="0" smtClean="0"/>
              <a:t>Мінімізація </a:t>
            </a:r>
            <a:r>
              <a:rPr lang="uk-UA" dirty="0" err="1" smtClean="0"/>
              <a:t>булевих</a:t>
            </a:r>
            <a:r>
              <a:rPr lang="uk-UA" dirty="0" smtClean="0"/>
              <a:t> функцій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700808"/>
            <a:ext cx="8712968" cy="4824536"/>
          </a:xfrm>
        </p:spPr>
        <p:txBody>
          <a:bodyPr/>
          <a:lstStyle/>
          <a:p>
            <a:pPr marL="44450" indent="222250" algn="just">
              <a:buNone/>
            </a:pPr>
            <a:r>
              <a:rPr lang="uk-UA" dirty="0"/>
              <a:t>У загальному випадку мінімізацією логічної функції прийнято називати процес відшукання найменшого за складністю аналітичного зображення даної функції у вигляді суперпозиції функцій, належних деякій функціонально повній системі</a:t>
            </a:r>
            <a:r>
              <a:rPr lang="uk-UA" dirty="0" smtClean="0"/>
              <a:t>.</a:t>
            </a:r>
          </a:p>
          <a:p>
            <a:pPr marL="44450" indent="222250" algn="just">
              <a:buNone/>
            </a:pPr>
            <a:r>
              <a:rPr lang="uk-UA" dirty="0"/>
              <a:t>При розв’язанні задачі мінімізації істотну роль відіграють поняття </a:t>
            </a:r>
            <a:r>
              <a:rPr lang="uk-UA" dirty="0" err="1"/>
              <a:t>імпліканти</a:t>
            </a:r>
            <a:r>
              <a:rPr lang="uk-UA" dirty="0"/>
              <a:t>, простої </a:t>
            </a:r>
            <a:r>
              <a:rPr lang="uk-UA" dirty="0" err="1"/>
              <a:t>імпліканти</a:t>
            </a:r>
            <a:r>
              <a:rPr lang="uk-UA" dirty="0"/>
              <a:t>, </a:t>
            </a:r>
            <a:r>
              <a:rPr lang="uk-UA" dirty="0" err="1"/>
              <a:t>імпліценти</a:t>
            </a:r>
            <a:r>
              <a:rPr lang="uk-UA" dirty="0"/>
              <a:t> і простої </a:t>
            </a:r>
            <a:r>
              <a:rPr lang="uk-UA" dirty="0" err="1"/>
              <a:t>імпліценти</a:t>
            </a:r>
            <a:r>
              <a:rPr lang="uk-UA" dirty="0"/>
              <a:t>.</a:t>
            </a:r>
          </a:p>
          <a:p>
            <a:pPr marL="44450" indent="222250" algn="just">
              <a:buNone/>
            </a:pPr>
            <a:endParaRPr lang="uk-UA" dirty="0"/>
          </a:p>
          <a:p>
            <a:pPr marL="44450" indent="222250" algn="just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1649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412776"/>
          </a:xfrm>
        </p:spPr>
        <p:txBody>
          <a:bodyPr/>
          <a:lstStyle/>
          <a:p>
            <a:r>
              <a:rPr lang="uk-UA" dirty="0" smtClean="0"/>
              <a:t>Мінімізація неповністю визначених функцій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9432" y="1826488"/>
            <a:ext cx="8633048" cy="2898656"/>
          </a:xfrm>
        </p:spPr>
        <p:txBody>
          <a:bodyPr/>
          <a:lstStyle/>
          <a:p>
            <a:pPr marL="44450" indent="222250" algn="just">
              <a:buNone/>
            </a:pPr>
            <a:r>
              <a:rPr lang="uk-UA" b="1" dirty="0" smtClean="0"/>
              <a:t>Неповністю</a:t>
            </a:r>
            <a:r>
              <a:rPr lang="uk-UA" dirty="0" smtClean="0"/>
              <a:t> </a:t>
            </a:r>
            <a:r>
              <a:rPr lang="uk-UA" dirty="0"/>
              <a:t>(або </a:t>
            </a:r>
            <a:r>
              <a:rPr lang="uk-UA" b="1" dirty="0"/>
              <a:t>частково</a:t>
            </a:r>
            <a:r>
              <a:rPr lang="uk-UA" dirty="0"/>
              <a:t>) </a:t>
            </a:r>
            <a:r>
              <a:rPr lang="uk-UA" b="1" dirty="0"/>
              <a:t>визначеними</a:t>
            </a:r>
            <a:r>
              <a:rPr lang="uk-UA" dirty="0"/>
              <a:t> логічними функціями називаються такі функції, які на частині двійкових наборів приймають значення нуль, на частині – одиниця, а на частині ­– значення функції невизначене. На останній частині наборів вибирається значення функції нуль або одиниця виходячи з умови, щоб нова функція була мінімальною серед усіх мінімальних функцій, які можна одержати при </a:t>
            </a:r>
            <a:r>
              <a:rPr lang="uk-UA" dirty="0" smtClean="0"/>
              <a:t>різних </a:t>
            </a:r>
            <a:r>
              <a:rPr lang="uk-UA" dirty="0" err="1" smtClean="0"/>
              <a:t>довизначеннях</a:t>
            </a:r>
            <a:r>
              <a:rPr lang="uk-UA" dirty="0" smtClean="0"/>
              <a:t> </a:t>
            </a:r>
            <a:r>
              <a:rPr lang="uk-UA" dirty="0"/>
              <a:t>функції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9374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143000"/>
          </a:xfrm>
        </p:spPr>
        <p:txBody>
          <a:bodyPr/>
          <a:lstStyle/>
          <a:p>
            <a:r>
              <a:rPr lang="uk-UA" dirty="0" smtClean="0"/>
              <a:t>Синтез комбінаційних схем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8712968" cy="5472608"/>
          </a:xfrm>
        </p:spPr>
        <p:txBody>
          <a:bodyPr>
            <a:normAutofit lnSpcReduction="10000"/>
          </a:bodyPr>
          <a:lstStyle/>
          <a:p>
            <a:pPr marL="44450" indent="222250" algn="just">
              <a:buNone/>
            </a:pPr>
            <a:r>
              <a:rPr lang="uk-UA" dirty="0"/>
              <a:t>Комбінаційною схемою називається логічна схема, яка реалізовує однозначну відповідність між значеннями вхідних і вихідних сигналів. Для реалізації комбінаційних схем використовуються логічні елементи, які випускаються у вигляді інтегральних схем (ІС) дешифраторів, шифраторів, </a:t>
            </a:r>
            <a:r>
              <a:rPr lang="uk-UA" dirty="0" err="1"/>
              <a:t>мультиплексорів</a:t>
            </a:r>
            <a:r>
              <a:rPr lang="uk-UA" dirty="0"/>
              <a:t>, </a:t>
            </a:r>
            <a:r>
              <a:rPr lang="uk-UA" dirty="0" err="1"/>
              <a:t>демультиплексорів</a:t>
            </a:r>
            <a:r>
              <a:rPr lang="uk-UA" dirty="0"/>
              <a:t>, суматорів та інше.</a:t>
            </a:r>
          </a:p>
          <a:p>
            <a:pPr marL="44450" indent="222250" algn="just">
              <a:buNone/>
            </a:pPr>
            <a:r>
              <a:rPr lang="uk-UA" b="1" dirty="0"/>
              <a:t>Дешифратор (декодер) – </a:t>
            </a:r>
            <a:r>
              <a:rPr lang="uk-UA" dirty="0"/>
              <a:t>логічна комбінаційна схема з </a:t>
            </a:r>
            <a:r>
              <a:rPr lang="en-US" i="1" dirty="0"/>
              <a:t>n</a:t>
            </a:r>
            <a:r>
              <a:rPr lang="uk-UA" dirty="0"/>
              <a:t> інформаційними входами і 2</a:t>
            </a:r>
            <a:r>
              <a:rPr lang="en-US" baseline="30000" dirty="0"/>
              <a:t>n</a:t>
            </a:r>
            <a:r>
              <a:rPr lang="uk-UA" dirty="0"/>
              <a:t> виходами, у якої певній комбінації вхідних сигналів відповідає активний стан одного із виходів. Таким чином дешифратор є деякою протилежністю </a:t>
            </a:r>
            <a:r>
              <a:rPr lang="uk-UA" dirty="0" err="1"/>
              <a:t>демультиплексора</a:t>
            </a:r>
            <a:r>
              <a:rPr lang="uk-UA" dirty="0"/>
              <a:t>, у якого адресні входи стали інформаційними, а  інформаційний вхід став входом дозволу. Тому часто дешифратори називають </a:t>
            </a:r>
            <a:r>
              <a:rPr lang="uk-UA" dirty="0" err="1"/>
              <a:t>дешифраторами-мультиплексорами</a:t>
            </a:r>
            <a:r>
              <a:rPr lang="uk-UA" dirty="0"/>
              <a:t>. Як правило </a:t>
            </a:r>
            <a:r>
              <a:rPr lang="en-US" dirty="0"/>
              <a:t>n</a:t>
            </a:r>
            <a:r>
              <a:rPr lang="uk-UA" dirty="0"/>
              <a:t> дорівнює 2, 3 або 4. Якщо потрібно більше число входів, то дешифратори сполучаються в систему. </a:t>
            </a:r>
          </a:p>
          <a:p>
            <a:pPr marL="44450" indent="222250" algn="just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2400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84</TotalTime>
  <Words>1054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Воздушный поток</vt:lpstr>
      <vt:lpstr>Формула</vt:lpstr>
      <vt:lpstr>Курсова робота з ПТЦА</vt:lpstr>
      <vt:lpstr>Вступ</vt:lpstr>
      <vt:lpstr>Фіктивні аргументи функції</vt:lpstr>
      <vt:lpstr>Представлення булевих функцій у вигляді канонічних форм</vt:lpstr>
      <vt:lpstr>Розклад Шеннона</vt:lpstr>
      <vt:lpstr>Повнота системи логічних функцій</vt:lpstr>
      <vt:lpstr>Мінімізація булевих функцій</vt:lpstr>
      <vt:lpstr>Мінімізація неповністю визначених функцій</vt:lpstr>
      <vt:lpstr>Синтез комбінаційних схем</vt:lpstr>
      <vt:lpstr>Презентация PowerPoint</vt:lpstr>
      <vt:lpstr>Синтез абстрактних автоматів</vt:lpstr>
      <vt:lpstr>Висновки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Курсова робота з ПТЦА</dc:title>
  <dc:creator>Дмитрий Рантюк</dc:creator>
  <cp:lastModifiedBy>Дмитрий Рантюк</cp:lastModifiedBy>
  <cp:revision>9</cp:revision>
  <dcterms:created xsi:type="dcterms:W3CDTF">2010-06-23T13:58:51Z</dcterms:created>
  <dcterms:modified xsi:type="dcterms:W3CDTF">2010-06-23T15:24:55Z</dcterms:modified>
</cp:coreProperties>
</file>